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90e7c1ade_0_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90e7c1a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a:stCxn id="40" idx="1"/>
          </p:cNvCxnSpPr>
          <p:nvPr/>
        </p:nvCxnSpPr>
        <p:spPr>
          <a:xfrm>
            <a:off x="3033472" y="937660"/>
            <a:ext cx="15900" cy="6687300"/>
          </a:xfrm>
          <a:prstGeom prst="straightConnector1">
            <a:avLst/>
          </a:prstGeom>
          <a:noFill/>
          <a:ln cap="flat" cmpd="sng" w="9525">
            <a:solidFill>
              <a:srgbClr val="CCCCCC"/>
            </a:solidFill>
            <a:prstDash val="solid"/>
            <a:round/>
            <a:headEnd len="med" w="med" type="none"/>
            <a:tailEnd len="med" w="med" type="none"/>
          </a:ln>
        </p:spPr>
      </p:cxnSp>
      <p:sp>
        <p:nvSpPr>
          <p:cNvPr id="41" name="Google Shape;41;p3"/>
          <p:cNvSpPr/>
          <p:nvPr/>
        </p:nvSpPr>
        <p:spPr>
          <a:xfrm>
            <a:off x="172025" y="7617450"/>
            <a:ext cx="7599900" cy="2264100"/>
          </a:xfrm>
          <a:prstGeom prst="rect">
            <a:avLst/>
          </a:prstGeom>
          <a:noFill/>
          <a:ln cap="flat" cmpd="sng" w="38100">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a:off x="190345" y="900758"/>
            <a:ext cx="7581747" cy="5906"/>
            <a:chOff x="1890075" y="5241175"/>
            <a:chExt cx="4240556" cy="257700"/>
          </a:xfrm>
        </p:grpSpPr>
        <p:sp>
          <p:nvSpPr>
            <p:cNvPr id="43" name="Google Shape;4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7" name="Google Shape;47;p3"/>
          <p:cNvGrpSpPr/>
          <p:nvPr/>
        </p:nvGrpSpPr>
        <p:grpSpPr>
          <a:xfrm>
            <a:off x="190320" y="931759"/>
            <a:ext cx="7581691" cy="5901"/>
            <a:chOff x="1890075" y="5241175"/>
            <a:chExt cx="4240556" cy="257700"/>
          </a:xfrm>
        </p:grpSpPr>
        <p:sp>
          <p:nvSpPr>
            <p:cNvPr id="48" name="Google Shape;4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 name="Google Shape;4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172024" y="10408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4069D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190349" y="2907725"/>
            <a:ext cx="137818" cy="187200"/>
            <a:chOff x="507100" y="1540400"/>
            <a:chExt cx="158375" cy="187200"/>
          </a:xfrm>
        </p:grpSpPr>
        <p:sp>
          <p:nvSpPr>
            <p:cNvPr id="58" name="Google Shape;58;p3"/>
            <p:cNvSpPr/>
            <p:nvPr/>
          </p:nvSpPr>
          <p:spPr>
            <a:xfrm>
              <a:off x="529575" y="1540400"/>
              <a:ext cx="135900" cy="187200"/>
            </a:xfrm>
            <a:prstGeom prst="chevron">
              <a:avLst>
                <a:gd fmla="val 50000" name="adj"/>
              </a:avLst>
            </a:prstGeom>
            <a:solidFill>
              <a:srgbClr val="DB44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r>
              <a:rPr lang="en" sz="1500">
                <a:latin typeface="Work Sans"/>
                <a:ea typeface="Work Sans"/>
                <a:cs typeface="Work Sans"/>
                <a:sym typeface="Work Sans"/>
              </a:rPr>
              <a:t> </a:t>
            </a:r>
            <a:endParaRPr sz="1500">
              <a:latin typeface="Work Sans"/>
              <a:ea typeface="Work Sans"/>
              <a:cs typeface="Work Sans"/>
              <a:sym typeface="Work Sans"/>
            </a:endParaRPr>
          </a:p>
        </p:txBody>
      </p:sp>
      <p:grpSp>
        <p:nvGrpSpPr>
          <p:cNvPr id="61" name="Google Shape;61;p3"/>
          <p:cNvGrpSpPr/>
          <p:nvPr/>
        </p:nvGrpSpPr>
        <p:grpSpPr>
          <a:xfrm>
            <a:off x="172024" y="5506200"/>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3"/>
          <p:cNvSpPr/>
          <p:nvPr>
            <p:ph idx="2" type="pic"/>
          </p:nvPr>
        </p:nvSpPr>
        <p:spPr>
          <a:xfrm>
            <a:off x="3204302" y="1086900"/>
            <a:ext cx="3460800" cy="2845500"/>
          </a:xfrm>
          <a:prstGeom prst="rect">
            <a:avLst/>
          </a:prstGeom>
          <a:noFill/>
          <a:ln cap="flat" cmpd="sng" w="19050">
            <a:solidFill>
              <a:srgbClr val="000000"/>
            </a:solidFill>
            <a:prstDash val="solid"/>
            <a:round/>
            <a:headEnd len="sm" w="sm" type="none"/>
            <a:tailEnd len="sm" w="sm" type="none"/>
          </a:ln>
        </p:spPr>
      </p:sp>
      <p:sp>
        <p:nvSpPr>
          <p:cNvPr id="65" name="Google Shape;65;p3"/>
          <p:cNvSpPr/>
          <p:nvPr>
            <p:ph idx="3" type="pic"/>
          </p:nvPr>
        </p:nvSpPr>
        <p:spPr>
          <a:xfrm>
            <a:off x="4469988" y="4518263"/>
            <a:ext cx="2453400" cy="2398200"/>
          </a:xfrm>
          <a:prstGeom prst="rect">
            <a:avLst/>
          </a:prstGeom>
          <a:noFill/>
          <a:ln cap="flat" cmpd="sng" w="19050">
            <a:solidFill>
              <a:srgbClr val="000000"/>
            </a:solidFill>
            <a:prstDash val="solid"/>
            <a:round/>
            <a:headEnd len="sm" w="sm" type="none"/>
            <a:tailEnd len="sm" w="sm" type="none"/>
          </a:ln>
        </p:spPr>
      </p:sp>
      <p:sp>
        <p:nvSpPr>
          <p:cNvPr id="66" name="Google Shape;66;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67" name="Google Shape;67;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8" name="Google Shape;68;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0" name="Google Shape;70;p3"/>
          <p:cNvGrpSpPr/>
          <p:nvPr/>
        </p:nvGrpSpPr>
        <p:grpSpPr>
          <a:xfrm>
            <a:off x="172024" y="7607808"/>
            <a:ext cx="137818" cy="187200"/>
            <a:chOff x="507100" y="1997600"/>
            <a:chExt cx="158375" cy="187200"/>
          </a:xfrm>
        </p:grpSpPr>
        <p:sp>
          <p:nvSpPr>
            <p:cNvPr id="71" name="Google Shape;71;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3" name="Shape 73"/>
        <p:cNvGrpSpPr/>
        <p:nvPr/>
      </p:nvGrpSpPr>
      <p:grpSpPr>
        <a:xfrm>
          <a:off x="0" y="0"/>
          <a:ext cx="0" cy="0"/>
          <a:chOff x="0" y="0"/>
          <a:chExt cx="0" cy="0"/>
        </a:xfrm>
      </p:grpSpPr>
      <p:cxnSp>
        <p:nvCxnSpPr>
          <p:cNvPr id="74" name="Google Shape;74;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5" name="Google Shape;75;p4"/>
          <p:cNvGrpSpPr/>
          <p:nvPr/>
        </p:nvGrpSpPr>
        <p:grpSpPr>
          <a:xfrm>
            <a:off x="404725" y="1681475"/>
            <a:ext cx="6908400" cy="72025"/>
            <a:chOff x="404725" y="1681475"/>
            <a:chExt cx="6908400" cy="72025"/>
          </a:xfrm>
        </p:grpSpPr>
        <p:cxnSp>
          <p:nvCxnSpPr>
            <p:cNvPr id="76" name="Google Shape;76;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77" name="Google Shape;77;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78" name="Google Shape;78;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79" name="Google Shape;79;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0" name="Google Shape;80;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1" name="Google Shape;81;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2" name="Google Shape;82;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3" name="Google Shape;83;p4"/>
          <p:cNvGrpSpPr/>
          <p:nvPr/>
        </p:nvGrpSpPr>
        <p:grpSpPr>
          <a:xfrm>
            <a:off x="417975" y="1885250"/>
            <a:ext cx="2357775" cy="410125"/>
            <a:chOff x="417975" y="1885250"/>
            <a:chExt cx="2357775" cy="410125"/>
          </a:xfrm>
        </p:grpSpPr>
        <p:sp>
          <p:nvSpPr>
            <p:cNvPr id="84" name="Google Shape;84;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4"/>
          <p:cNvGrpSpPr/>
          <p:nvPr/>
        </p:nvGrpSpPr>
        <p:grpSpPr>
          <a:xfrm>
            <a:off x="417975" y="3505200"/>
            <a:ext cx="2357775" cy="410125"/>
            <a:chOff x="265575" y="3352800"/>
            <a:chExt cx="2357775" cy="410125"/>
          </a:xfrm>
        </p:grpSpPr>
        <p:sp>
          <p:nvSpPr>
            <p:cNvPr id="89" name="Google Shape;89;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4"/>
          <p:cNvGrpSpPr/>
          <p:nvPr/>
        </p:nvGrpSpPr>
        <p:grpSpPr>
          <a:xfrm>
            <a:off x="3872113" y="3505200"/>
            <a:ext cx="2357775" cy="410125"/>
            <a:chOff x="3567313" y="3200400"/>
            <a:chExt cx="2357775" cy="410125"/>
          </a:xfrm>
        </p:grpSpPr>
        <p:sp>
          <p:nvSpPr>
            <p:cNvPr id="94" name="Google Shape;94;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4"/>
          <p:cNvGrpSpPr/>
          <p:nvPr/>
        </p:nvGrpSpPr>
        <p:grpSpPr>
          <a:xfrm>
            <a:off x="417963" y="6597750"/>
            <a:ext cx="2357775" cy="410125"/>
            <a:chOff x="-39237" y="6140550"/>
            <a:chExt cx="2357775" cy="410125"/>
          </a:xfrm>
        </p:grpSpPr>
        <p:sp>
          <p:nvSpPr>
            <p:cNvPr id="99" name="Google Shape;99;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4" name="Google Shape;104;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5" name="Google Shape;105;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6" name="Google Shape;106;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7" name="Google Shape;107;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9" name="Google Shape;109;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 name="Google Shape;110;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1" name="Google Shape;111;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4" name="Shape 114"/>
        <p:cNvGrpSpPr/>
        <p:nvPr/>
      </p:nvGrpSpPr>
      <p:grpSpPr>
        <a:xfrm>
          <a:off x="0" y="0"/>
          <a:ext cx="0" cy="0"/>
          <a:chOff x="0" y="0"/>
          <a:chExt cx="0" cy="0"/>
        </a:xfrm>
      </p:grpSpPr>
      <p:sp>
        <p:nvSpPr>
          <p:cNvPr id="115" name="Google Shape;115;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6" name="Google Shape;116;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7" name="Google Shape;117;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8" name="Google Shape;118;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9" name="Google Shape;119;p5"/>
          <p:cNvGrpSpPr/>
          <p:nvPr/>
        </p:nvGrpSpPr>
        <p:grpSpPr>
          <a:xfrm>
            <a:off x="95351" y="1392509"/>
            <a:ext cx="7581691" cy="5901"/>
            <a:chOff x="1890075" y="5241175"/>
            <a:chExt cx="4240556" cy="257700"/>
          </a:xfrm>
        </p:grpSpPr>
        <p:sp>
          <p:nvSpPr>
            <p:cNvPr id="120" name="Google Shape;120;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1" name="Google Shape;121;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2" name="Google Shape;122;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3" name="Google Shape;123;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4" name="Google Shape;124;p5"/>
          <p:cNvGrpSpPr/>
          <p:nvPr/>
        </p:nvGrpSpPr>
        <p:grpSpPr>
          <a:xfrm>
            <a:off x="95351" y="4542984"/>
            <a:ext cx="7581691" cy="5901"/>
            <a:chOff x="1890075" y="5241175"/>
            <a:chExt cx="4240556" cy="257700"/>
          </a:xfrm>
        </p:grpSpPr>
        <p:sp>
          <p:nvSpPr>
            <p:cNvPr id="125" name="Google Shape;12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8" name="Google Shape;12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29" name="Google Shape;129;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2" name="Google Shape;132;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4" name="Google Shape;134;p5"/>
          <p:cNvGrpSpPr/>
          <p:nvPr/>
        </p:nvGrpSpPr>
        <p:grpSpPr>
          <a:xfrm>
            <a:off x="95351" y="7362159"/>
            <a:ext cx="7581691" cy="5901"/>
            <a:chOff x="1890075" y="5241175"/>
            <a:chExt cx="4240556" cy="257700"/>
          </a:xfrm>
        </p:grpSpPr>
        <p:sp>
          <p:nvSpPr>
            <p:cNvPr id="135" name="Google Shape;13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6" name="Google Shape;13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7" name="Google Shape;13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8" name="Google Shape;13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9" name="Google Shape;139;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0" name="Shape 140"/>
        <p:cNvGrpSpPr/>
        <p:nvPr/>
      </p:nvGrpSpPr>
      <p:grpSpPr>
        <a:xfrm>
          <a:off x="0" y="0"/>
          <a:ext cx="0" cy="0"/>
          <a:chOff x="0" y="0"/>
          <a:chExt cx="0" cy="0"/>
        </a:xfrm>
      </p:grpSpPr>
      <p:sp>
        <p:nvSpPr>
          <p:cNvPr id="141" name="Google Shape;14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2" name="Google Shape;142;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3" name="Google Shape;143;p6"/>
          <p:cNvGrpSpPr/>
          <p:nvPr/>
        </p:nvGrpSpPr>
        <p:grpSpPr>
          <a:xfrm>
            <a:off x="-16250" y="9048087"/>
            <a:ext cx="7804900" cy="1072407"/>
            <a:chOff x="-19118" y="4617750"/>
            <a:chExt cx="9182236" cy="548378"/>
          </a:xfrm>
        </p:grpSpPr>
        <p:sp>
          <p:nvSpPr>
            <p:cNvPr id="144" name="Google Shape;144;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5" name="Google Shape;145;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6" name="Shape 1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190350" y="11200"/>
            <a:ext cx="72909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Regression A</a:t>
            </a:r>
            <a:r>
              <a:rPr lang="en"/>
              <a:t>ssumptions</a:t>
            </a:r>
            <a:r>
              <a:rPr lang="en"/>
              <a:t> After Modeling</a:t>
            </a:r>
            <a:endParaRPr/>
          </a:p>
        </p:txBody>
      </p:sp>
      <p:sp>
        <p:nvSpPr>
          <p:cNvPr id="152" name="Google Shape;152;p8"/>
          <p:cNvSpPr txBox="1"/>
          <p:nvPr/>
        </p:nvSpPr>
        <p:spPr>
          <a:xfrm>
            <a:off x="190350" y="3088349"/>
            <a:ext cx="2802300" cy="169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Automatidata data team chose to create a multiple linear regression (MLR) model based on the type and distribution of data provided. The MLR </a:t>
            </a:r>
            <a:r>
              <a:rPr lang="en" sz="1150">
                <a:solidFill>
                  <a:schemeClr val="accent2"/>
                </a:solidFill>
                <a:latin typeface="Google Sans"/>
                <a:ea typeface="Google Sans"/>
                <a:cs typeface="Google Sans"/>
                <a:sym typeface="Google Sans"/>
              </a:rPr>
              <a:t>model showed a successful model that estimates taxi cab fares prior to the ride.</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model performance is high on both training and test sets, suggesting that the model is not over-biased and that the model is not overfit. The model performed better on the test data.</a:t>
            </a:r>
            <a:endParaRPr sz="1150">
              <a:solidFill>
                <a:schemeClr val="accent2"/>
              </a:solidFill>
              <a:latin typeface="Google Sans"/>
              <a:ea typeface="Google Sans"/>
              <a:cs typeface="Google Sans"/>
              <a:sym typeface="Google Sans"/>
            </a:endParaRPr>
          </a:p>
        </p:txBody>
      </p:sp>
      <p:sp>
        <p:nvSpPr>
          <p:cNvPr id="153" name="Google Shape;153;p8"/>
          <p:cNvSpPr txBox="1"/>
          <p:nvPr/>
        </p:nvSpPr>
        <p:spPr>
          <a:xfrm>
            <a:off x="193425" y="1288250"/>
            <a:ext cx="28023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100"/>
              <a:buFont typeface="Arial"/>
              <a:buNone/>
            </a:pPr>
            <a:r>
              <a:rPr lang="en" sz="1200">
                <a:solidFill>
                  <a:schemeClr val="accent2"/>
                </a:solidFill>
                <a:latin typeface="Google Sans"/>
                <a:ea typeface="Google Sans"/>
                <a:cs typeface="Google Sans"/>
                <a:sym typeface="Google Sans"/>
              </a:rPr>
              <a:t>The New York City Taxi &amp; Limousine Commission contracted Automatidata to predict taxi cab fares. </a:t>
            </a:r>
            <a:r>
              <a:rPr lang="en" sz="1200">
                <a:solidFill>
                  <a:schemeClr val="accent2"/>
                </a:solidFill>
                <a:latin typeface="Google Sans"/>
                <a:ea typeface="Google Sans"/>
                <a:cs typeface="Google Sans"/>
                <a:sym typeface="Google Sans"/>
              </a:rPr>
              <a:t>In this part of the project, the Automatidata data team created the deliverable for the original ask from their client: a regression model.</a:t>
            </a:r>
            <a:endParaRPr sz="1200">
              <a:solidFill>
                <a:schemeClr val="dk2"/>
              </a:solidFill>
              <a:latin typeface="Google Sans"/>
              <a:ea typeface="Google Sans"/>
              <a:cs typeface="Google Sans"/>
              <a:sym typeface="Google Sans"/>
            </a:endParaRPr>
          </a:p>
        </p:txBody>
      </p:sp>
      <p:sp>
        <p:nvSpPr>
          <p:cNvPr id="154" name="Google Shape;154;p8"/>
          <p:cNvSpPr txBox="1"/>
          <p:nvPr/>
        </p:nvSpPr>
        <p:spPr>
          <a:xfrm>
            <a:off x="211425" y="7834775"/>
            <a:ext cx="3150900" cy="20379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feature with the greatest effect on fare </a:t>
            </a:r>
            <a:r>
              <a:rPr lang="en" sz="1200">
                <a:solidFill>
                  <a:schemeClr val="accent2"/>
                </a:solidFill>
                <a:latin typeface="Google Sans"/>
                <a:ea typeface="Google Sans"/>
                <a:cs typeface="Google Sans"/>
                <a:sym typeface="Google Sans"/>
              </a:rPr>
              <a:t>amount</a:t>
            </a:r>
            <a:r>
              <a:rPr lang="en" sz="1200">
                <a:solidFill>
                  <a:schemeClr val="accent2"/>
                </a:solidFill>
                <a:latin typeface="Google Sans"/>
                <a:ea typeface="Google Sans"/>
                <a:cs typeface="Google Sans"/>
                <a:sym typeface="Google Sans"/>
              </a:rPr>
              <a:t> was ride duration, which was not unexpected. The model revealed a mean increase of $7 for each additional minute, however, this is not a reliable benchmark due to high correlation between some features. </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Request additional data from under-represented itineraries. </a:t>
            </a:r>
            <a:endParaRPr sz="1200">
              <a:solidFill>
                <a:schemeClr val="accent2"/>
              </a:solidFill>
              <a:latin typeface="Google Sans"/>
              <a:ea typeface="Google Sans"/>
              <a:cs typeface="Google Sans"/>
              <a:sym typeface="Google Sans"/>
            </a:endParaRPr>
          </a:p>
        </p:txBody>
      </p:sp>
      <p:sp>
        <p:nvSpPr>
          <p:cNvPr id="155" name="Google Shape;155;p8"/>
          <p:cNvSpPr txBox="1"/>
          <p:nvPr/>
        </p:nvSpPr>
        <p:spPr>
          <a:xfrm>
            <a:off x="190350" y="5724300"/>
            <a:ext cx="2802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Imputing o</a:t>
            </a:r>
            <a:r>
              <a:rPr lang="en" sz="1200">
                <a:solidFill>
                  <a:schemeClr val="accent2"/>
                </a:solidFill>
                <a:latin typeface="Google Sans"/>
                <a:ea typeface="Google Sans"/>
                <a:cs typeface="Google Sans"/>
                <a:sym typeface="Google Sans"/>
              </a:rPr>
              <a:t>utliers optimized the model, specifically in regards to the variables of: fare amount and duration.</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The linear regression model provides a sound framework for predicting the estimated fare amount for taxi rides.</a:t>
            </a:r>
            <a:endParaRPr sz="1200">
              <a:latin typeface="Google Sans"/>
              <a:ea typeface="Google Sans"/>
              <a:cs typeface="Google Sans"/>
              <a:sym typeface="Google Sans"/>
            </a:endParaRPr>
          </a:p>
        </p:txBody>
      </p:sp>
      <p:sp>
        <p:nvSpPr>
          <p:cNvPr id="156" name="Google Shape;156;p8"/>
          <p:cNvSpPr txBox="1"/>
          <p:nvPr/>
        </p:nvSpPr>
        <p:spPr>
          <a:xfrm>
            <a:off x="3133625" y="5888400"/>
            <a:ext cx="4203900" cy="14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Google Sans"/>
                <a:ea typeface="Google Sans"/>
                <a:cs typeface="Google Sans"/>
                <a:sym typeface="Google Sans"/>
              </a:rPr>
              <a:t>Model metrics</a:t>
            </a:r>
            <a:r>
              <a:rPr lang="en" sz="1100">
                <a:solidFill>
                  <a:schemeClr val="accent2"/>
                </a:solidFill>
                <a:latin typeface="Google Sans"/>
                <a:ea typeface="Google Sans"/>
                <a:cs typeface="Google Sans"/>
                <a:sym typeface="Google Sans"/>
              </a:rPr>
              <a:t>:</a:t>
            </a:r>
            <a:endParaRPr sz="1100">
              <a:solidFill>
                <a:schemeClr val="accent2"/>
              </a:solidFill>
              <a:latin typeface="Google Sans"/>
              <a:ea typeface="Google Sans"/>
              <a:cs typeface="Google Sans"/>
              <a:sym typeface="Google Sans"/>
            </a:endParaRPr>
          </a:p>
          <a:p>
            <a:pPr indent="-298450" lvl="0" marL="457200" rtl="0" algn="l">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Net model tuning resulted in:</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R^2 0.87, meaning that 86.8% of the variance is described by the model.</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MAE 2.1</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MSE: 14.36</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RMSE 3.8</a:t>
            </a:r>
            <a:endParaRPr sz="1100">
              <a:latin typeface="Google Sans"/>
              <a:ea typeface="Google Sans"/>
              <a:cs typeface="Google Sans"/>
              <a:sym typeface="Google Sans"/>
            </a:endParaRPr>
          </a:p>
        </p:txBody>
      </p:sp>
      <p:sp>
        <p:nvSpPr>
          <p:cNvPr id="157" name="Google Shape;157;p8"/>
          <p:cNvSpPr txBox="1"/>
          <p:nvPr/>
        </p:nvSpPr>
        <p:spPr>
          <a:xfrm>
            <a:off x="3204725" y="5328325"/>
            <a:ext cx="41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Google Sans"/>
                <a:ea typeface="Google Sans"/>
                <a:cs typeface="Google Sans"/>
                <a:sym typeface="Google Sans"/>
              </a:rPr>
              <a:t>Alt-text: The scatter plot shows a linear regression model plot illustrating predicted and actual fare amount for taxi cab rides.</a:t>
            </a:r>
            <a:endParaRPr sz="900">
              <a:latin typeface="Google Sans"/>
              <a:ea typeface="Google Sans"/>
              <a:cs typeface="Google Sans"/>
              <a:sym typeface="Google Sans"/>
            </a:endParaRPr>
          </a:p>
        </p:txBody>
      </p:sp>
      <p:sp>
        <p:nvSpPr>
          <p:cNvPr id="158" name="Google Shape;158;p8"/>
          <p:cNvSpPr txBox="1"/>
          <p:nvPr/>
        </p:nvSpPr>
        <p:spPr>
          <a:xfrm>
            <a:off x="1458300" y="381675"/>
            <a:ext cx="4656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 for the New York</a:t>
            </a:r>
            <a:r>
              <a:rPr lang="en" sz="1200">
                <a:latin typeface="PT Sans Narrow"/>
                <a:ea typeface="PT Sans Narrow"/>
                <a:cs typeface="PT Sans Narrow"/>
                <a:sym typeface="PT Sans Narrow"/>
              </a:rPr>
              <a:t> City</a:t>
            </a:r>
            <a:r>
              <a:rPr lang="en" sz="1200">
                <a:solidFill>
                  <a:srgbClr val="000000"/>
                </a:solidFill>
                <a:latin typeface="PT Sans Narrow"/>
                <a:ea typeface="PT Sans Narrow"/>
                <a:cs typeface="PT Sans Narrow"/>
                <a:sym typeface="PT Sans Narrow"/>
              </a:rPr>
              <a:t> Taxi and Limousine Commission Prepared by </a:t>
            </a:r>
            <a:r>
              <a:rPr b="1" lang="en" sz="1200">
                <a:solidFill>
                  <a:srgbClr val="000000"/>
                </a:solidFill>
                <a:latin typeface="PT Sans Narrow"/>
                <a:ea typeface="PT Sans Narrow"/>
                <a:cs typeface="PT Sans Narrow"/>
                <a:sym typeface="PT Sans Narrow"/>
              </a:rPr>
              <a:t>Automatidata</a:t>
            </a:r>
            <a:endParaRPr b="1" sz="1200">
              <a:solidFill>
                <a:srgbClr val="000000"/>
              </a:solidFill>
              <a:latin typeface="PT Sans Narrow"/>
              <a:ea typeface="PT Sans Narrow"/>
              <a:cs typeface="PT Sans Narrow"/>
              <a:sym typeface="PT Sans Narrow"/>
            </a:endParaRPr>
          </a:p>
        </p:txBody>
      </p:sp>
      <p:sp>
        <p:nvSpPr>
          <p:cNvPr id="159" name="Google Shape;159;p8"/>
          <p:cNvSpPr txBox="1"/>
          <p:nvPr/>
        </p:nvSpPr>
        <p:spPr>
          <a:xfrm>
            <a:off x="3362225" y="7678825"/>
            <a:ext cx="3362700" cy="1790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model provides a generally strong and reliable fare prediction that can be used in downstream modeling efforts.</a:t>
            </a:r>
            <a:endParaRPr/>
          </a:p>
        </p:txBody>
      </p:sp>
      <p:pic>
        <p:nvPicPr>
          <p:cNvPr id="160" name="Google Shape;160;p8"/>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161" name="Google Shape;161;p8"/>
          <p:cNvSpPr txBox="1"/>
          <p:nvPr/>
        </p:nvSpPr>
        <p:spPr>
          <a:xfrm>
            <a:off x="3057425" y="993200"/>
            <a:ext cx="4586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